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64" r:id="rId3"/>
    <p:sldId id="259" r:id="rId4"/>
    <p:sldId id="260" r:id="rId5"/>
    <p:sldId id="261" r:id="rId6"/>
    <p:sldId id="262" r:id="rId7"/>
    <p:sldId id="275" r:id="rId8"/>
    <p:sldId id="265" r:id="rId9"/>
    <p:sldId id="266" r:id="rId10"/>
    <p:sldId id="267" r:id="rId11"/>
    <p:sldId id="268" r:id="rId12"/>
    <p:sldId id="269" r:id="rId13"/>
    <p:sldId id="270" r:id="rId14"/>
    <p:sldId id="271" r:id="rId15"/>
    <p:sldId id="272" r:id="rId16"/>
    <p:sldId id="273" r:id="rId17"/>
    <p:sldId id="274"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6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980A08-274F-4608-AA8D-5656BFFB8CF1}" type="datetimeFigureOut">
              <a:rPr lang="en-US" smtClean="0"/>
              <a:t>11/24/2014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1919FC-7714-4C57-B357-B093F38CD82A}" type="slidenum">
              <a:rPr lang="en-US" smtClean="0"/>
              <a:t>‹#›</a:t>
            </a:fld>
            <a:endParaRPr lang="en-US"/>
          </a:p>
        </p:txBody>
      </p:sp>
    </p:spTree>
    <p:extLst>
      <p:ext uri="{BB962C8B-B14F-4D97-AF65-F5344CB8AC3E}">
        <p14:creationId xmlns:p14="http://schemas.microsoft.com/office/powerpoint/2010/main" val="3528243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main objective of the network  was to form a relationship among the Indian celebrities .</a:t>
            </a:r>
            <a:endParaRPr lang="en-US" dirty="0"/>
          </a:p>
        </p:txBody>
      </p:sp>
      <p:sp>
        <p:nvSpPr>
          <p:cNvPr id="4" name="Slide Number Placeholder 3"/>
          <p:cNvSpPr>
            <a:spLocks noGrp="1"/>
          </p:cNvSpPr>
          <p:nvPr>
            <p:ph type="sldNum" sz="quarter" idx="10"/>
          </p:nvPr>
        </p:nvSpPr>
        <p:spPr/>
        <p:txBody>
          <a:bodyPr/>
          <a:lstStyle/>
          <a:p>
            <a:fld id="{1B1919FC-7714-4C57-B357-B093F38CD82A}" type="slidenum">
              <a:rPr lang="en-US" smtClean="0"/>
              <a:t>3</a:t>
            </a:fld>
            <a:endParaRPr lang="en-US"/>
          </a:p>
        </p:txBody>
      </p:sp>
    </p:spTree>
    <p:extLst>
      <p:ext uri="{BB962C8B-B14F-4D97-AF65-F5344CB8AC3E}">
        <p14:creationId xmlns:p14="http://schemas.microsoft.com/office/powerpoint/2010/main" val="1541600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Average Degree: 18.106</a:t>
            </a:r>
            <a:endParaRPr lang="en-US" dirty="0"/>
          </a:p>
        </p:txBody>
      </p:sp>
      <p:sp>
        <p:nvSpPr>
          <p:cNvPr id="4" name="Slide Number Placeholder 3"/>
          <p:cNvSpPr>
            <a:spLocks noGrp="1"/>
          </p:cNvSpPr>
          <p:nvPr>
            <p:ph type="sldNum" sz="quarter" idx="10"/>
          </p:nvPr>
        </p:nvSpPr>
        <p:spPr/>
        <p:txBody>
          <a:bodyPr/>
          <a:lstStyle/>
          <a:p>
            <a:fld id="{1B1919FC-7714-4C57-B357-B093F38CD82A}" type="slidenum">
              <a:rPr lang="en-US" smtClean="0"/>
              <a:t>16</a:t>
            </a:fld>
            <a:endParaRPr lang="en-US"/>
          </a:p>
        </p:txBody>
      </p:sp>
    </p:spTree>
    <p:extLst>
      <p:ext uri="{BB962C8B-B14F-4D97-AF65-F5344CB8AC3E}">
        <p14:creationId xmlns:p14="http://schemas.microsoft.com/office/powerpoint/2010/main" val="2082908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 At last : </a:t>
            </a:r>
            <a:r>
              <a:rPr lang="en-US" dirty="0" smtClean="0"/>
              <a:t>But these relationships</a:t>
            </a:r>
            <a:r>
              <a:rPr lang="en-US" baseline="0" dirty="0" smtClean="0"/>
              <a:t> are due to certain events which were happening in the country.</a:t>
            </a:r>
            <a:endParaRPr lang="en-US" dirty="0"/>
          </a:p>
        </p:txBody>
      </p:sp>
      <p:sp>
        <p:nvSpPr>
          <p:cNvPr id="4" name="Slide Number Placeholder 3"/>
          <p:cNvSpPr>
            <a:spLocks noGrp="1"/>
          </p:cNvSpPr>
          <p:nvPr>
            <p:ph type="sldNum" sz="quarter" idx="10"/>
          </p:nvPr>
        </p:nvSpPr>
        <p:spPr/>
        <p:txBody>
          <a:bodyPr/>
          <a:lstStyle/>
          <a:p>
            <a:fld id="{1B1919FC-7714-4C57-B357-B093F38CD82A}" type="slidenum">
              <a:rPr lang="en-US" smtClean="0"/>
              <a:t>17</a:t>
            </a:fld>
            <a:endParaRPr lang="en-US"/>
          </a:p>
        </p:txBody>
      </p:sp>
    </p:spTree>
    <p:extLst>
      <p:ext uri="{BB962C8B-B14F-4D97-AF65-F5344CB8AC3E}">
        <p14:creationId xmlns:p14="http://schemas.microsoft.com/office/powerpoint/2010/main" val="233725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a:t>
            </a:r>
            <a:r>
              <a:rPr lang="en-US" baseline="0" dirty="0" smtClean="0"/>
              <a:t> table from which six tables were constructed through which 3 networks were made.</a:t>
            </a:r>
            <a:endParaRPr lang="en-US" dirty="0"/>
          </a:p>
        </p:txBody>
      </p:sp>
      <p:sp>
        <p:nvSpPr>
          <p:cNvPr id="4" name="Slide Number Placeholder 3"/>
          <p:cNvSpPr>
            <a:spLocks noGrp="1"/>
          </p:cNvSpPr>
          <p:nvPr>
            <p:ph type="sldNum" sz="quarter" idx="10"/>
          </p:nvPr>
        </p:nvSpPr>
        <p:spPr/>
        <p:txBody>
          <a:bodyPr/>
          <a:lstStyle/>
          <a:p>
            <a:fld id="{1B1919FC-7714-4C57-B357-B093F38CD82A}" type="slidenum">
              <a:rPr lang="en-US" smtClean="0"/>
              <a:t>6</a:t>
            </a:fld>
            <a:endParaRPr lang="en-US"/>
          </a:p>
        </p:txBody>
      </p:sp>
    </p:spTree>
    <p:extLst>
      <p:ext uri="{BB962C8B-B14F-4D97-AF65-F5344CB8AC3E}">
        <p14:creationId xmlns:p14="http://schemas.microsoft.com/office/powerpoint/2010/main" val="13637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all the networks I used Open </a:t>
            </a:r>
            <a:r>
              <a:rPr lang="en-US" dirty="0" err="1" smtClean="0"/>
              <a:t>Ord</a:t>
            </a:r>
            <a:r>
              <a:rPr lang="en-US" dirty="0" smtClean="0"/>
              <a:t> layout and modularity class to distinguish between the</a:t>
            </a:r>
            <a:r>
              <a:rPr lang="en-US" baseline="0" dirty="0" smtClean="0"/>
              <a:t> communities</a:t>
            </a:r>
            <a:endParaRPr lang="en-US" dirty="0"/>
          </a:p>
        </p:txBody>
      </p:sp>
      <p:sp>
        <p:nvSpPr>
          <p:cNvPr id="4" name="Slide Number Placeholder 3"/>
          <p:cNvSpPr>
            <a:spLocks noGrp="1"/>
          </p:cNvSpPr>
          <p:nvPr>
            <p:ph type="sldNum" sz="quarter" idx="10"/>
          </p:nvPr>
        </p:nvSpPr>
        <p:spPr/>
        <p:txBody>
          <a:bodyPr/>
          <a:lstStyle/>
          <a:p>
            <a:fld id="{1B1919FC-7714-4C57-B357-B093F38CD82A}" type="slidenum">
              <a:rPr lang="en-US" smtClean="0"/>
              <a:t>8</a:t>
            </a:fld>
            <a:endParaRPr lang="en-US"/>
          </a:p>
        </p:txBody>
      </p:sp>
    </p:spTree>
    <p:extLst>
      <p:ext uri="{BB962C8B-B14F-4D97-AF65-F5344CB8AC3E}">
        <p14:creationId xmlns:p14="http://schemas.microsoft.com/office/powerpoint/2010/main" val="286083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Diameter = 5, Radius: 1, Average Path length: 2.0907327264587376, Number of shortest paths: 40206</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Modularity: 0.351, Number of Communities: 8</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1B1919FC-7714-4C57-B357-B093F38CD82A}" type="slidenum">
              <a:rPr lang="en-US" smtClean="0"/>
              <a:t>9</a:t>
            </a:fld>
            <a:endParaRPr lang="en-US"/>
          </a:p>
        </p:txBody>
      </p:sp>
    </p:spTree>
    <p:extLst>
      <p:ext uri="{BB962C8B-B14F-4D97-AF65-F5344CB8AC3E}">
        <p14:creationId xmlns:p14="http://schemas.microsoft.com/office/powerpoint/2010/main" val="1161066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Average Degree: 26.947</a:t>
            </a:r>
            <a:endParaRPr lang="en-US" dirty="0"/>
          </a:p>
        </p:txBody>
      </p:sp>
      <p:sp>
        <p:nvSpPr>
          <p:cNvPr id="4" name="Slide Number Placeholder 3"/>
          <p:cNvSpPr>
            <a:spLocks noGrp="1"/>
          </p:cNvSpPr>
          <p:nvPr>
            <p:ph type="sldNum" sz="quarter" idx="10"/>
          </p:nvPr>
        </p:nvSpPr>
        <p:spPr/>
        <p:txBody>
          <a:bodyPr/>
          <a:lstStyle/>
          <a:p>
            <a:fld id="{1B1919FC-7714-4C57-B357-B093F38CD82A}" type="slidenum">
              <a:rPr lang="en-US" smtClean="0"/>
              <a:t>10</a:t>
            </a:fld>
            <a:endParaRPr lang="en-US"/>
          </a:p>
        </p:txBody>
      </p:sp>
    </p:spTree>
    <p:extLst>
      <p:ext uri="{BB962C8B-B14F-4D97-AF65-F5344CB8AC3E}">
        <p14:creationId xmlns:p14="http://schemas.microsoft.com/office/powerpoint/2010/main" val="349772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network differs from the first on the basis that it has many communities. Applied</a:t>
            </a:r>
            <a:r>
              <a:rPr lang="en-US" baseline="0" dirty="0" smtClean="0"/>
              <a:t> </a:t>
            </a:r>
            <a:r>
              <a:rPr lang="en-US" baseline="0" dirty="0" err="1" smtClean="0"/>
              <a:t>gephi</a:t>
            </a:r>
            <a:r>
              <a:rPr lang="en-US" baseline="0" dirty="0" smtClean="0"/>
              <a:t> filters so not every node is present.</a:t>
            </a:r>
            <a:endParaRPr lang="en-US" dirty="0"/>
          </a:p>
        </p:txBody>
      </p:sp>
      <p:sp>
        <p:nvSpPr>
          <p:cNvPr id="4" name="Slide Number Placeholder 3"/>
          <p:cNvSpPr>
            <a:spLocks noGrp="1"/>
          </p:cNvSpPr>
          <p:nvPr>
            <p:ph type="sldNum" sz="quarter" idx="10"/>
          </p:nvPr>
        </p:nvSpPr>
        <p:spPr/>
        <p:txBody>
          <a:bodyPr/>
          <a:lstStyle/>
          <a:p>
            <a:fld id="{1B1919FC-7714-4C57-B357-B093F38CD82A}" type="slidenum">
              <a:rPr lang="en-US" smtClean="0"/>
              <a:t>11</a:t>
            </a:fld>
            <a:endParaRPr lang="en-US"/>
          </a:p>
        </p:txBody>
      </p:sp>
    </p:spTree>
    <p:extLst>
      <p:ext uri="{BB962C8B-B14F-4D97-AF65-F5344CB8AC3E}">
        <p14:creationId xmlns:p14="http://schemas.microsoft.com/office/powerpoint/2010/main" val="589998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Diameter: 6,  Radius: 1, Average Path length: 3.019535306334372</a:t>
            </a:r>
          </a:p>
          <a:p>
            <a:r>
              <a:rPr lang="en-US" dirty="0" smtClean="0"/>
              <a:t>Modularity: 0.580, Number of Communities: 17</a:t>
            </a:r>
            <a:endParaRPr lang="en-US" dirty="0"/>
          </a:p>
        </p:txBody>
      </p:sp>
      <p:sp>
        <p:nvSpPr>
          <p:cNvPr id="4" name="Slide Number Placeholder 3"/>
          <p:cNvSpPr>
            <a:spLocks noGrp="1"/>
          </p:cNvSpPr>
          <p:nvPr>
            <p:ph type="sldNum" sz="quarter" idx="10"/>
          </p:nvPr>
        </p:nvSpPr>
        <p:spPr/>
        <p:txBody>
          <a:bodyPr/>
          <a:lstStyle/>
          <a:p>
            <a:fld id="{1B1919FC-7714-4C57-B357-B093F38CD82A}" type="slidenum">
              <a:rPr lang="en-US" smtClean="0"/>
              <a:t>12</a:t>
            </a:fld>
            <a:endParaRPr lang="en-US"/>
          </a:p>
        </p:txBody>
      </p:sp>
    </p:spTree>
    <p:extLst>
      <p:ext uri="{BB962C8B-B14F-4D97-AF65-F5344CB8AC3E}">
        <p14:creationId xmlns:p14="http://schemas.microsoft.com/office/powerpoint/2010/main" val="2965637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Average Degree: 6.021</a:t>
            </a:r>
            <a:endParaRPr lang="en-US" dirty="0"/>
          </a:p>
        </p:txBody>
      </p:sp>
      <p:sp>
        <p:nvSpPr>
          <p:cNvPr id="4" name="Slide Number Placeholder 3"/>
          <p:cNvSpPr>
            <a:spLocks noGrp="1"/>
          </p:cNvSpPr>
          <p:nvPr>
            <p:ph type="sldNum" sz="quarter" idx="10"/>
          </p:nvPr>
        </p:nvSpPr>
        <p:spPr/>
        <p:txBody>
          <a:bodyPr/>
          <a:lstStyle/>
          <a:p>
            <a:fld id="{1B1919FC-7714-4C57-B357-B093F38CD82A}" type="slidenum">
              <a:rPr lang="en-US" smtClean="0"/>
              <a:t>13</a:t>
            </a:fld>
            <a:endParaRPr lang="en-US"/>
          </a:p>
        </p:txBody>
      </p:sp>
    </p:spTree>
    <p:extLst>
      <p:ext uri="{BB962C8B-B14F-4D97-AF65-F5344CB8AC3E}">
        <p14:creationId xmlns:p14="http://schemas.microsoft.com/office/powerpoint/2010/main" val="1254317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Diameter: 5, Radius: 1, Average Path length: 2.272388806597542</a:t>
            </a:r>
          </a:p>
          <a:p>
            <a:r>
              <a:rPr lang="en-US" dirty="0" smtClean="0"/>
              <a:t>Modularity: 0.315, Number of Communities: 5</a:t>
            </a:r>
            <a:endParaRPr lang="en-US" dirty="0"/>
          </a:p>
        </p:txBody>
      </p:sp>
      <p:sp>
        <p:nvSpPr>
          <p:cNvPr id="4" name="Slide Number Placeholder 3"/>
          <p:cNvSpPr>
            <a:spLocks noGrp="1"/>
          </p:cNvSpPr>
          <p:nvPr>
            <p:ph type="sldNum" sz="quarter" idx="10"/>
          </p:nvPr>
        </p:nvSpPr>
        <p:spPr/>
        <p:txBody>
          <a:bodyPr/>
          <a:lstStyle/>
          <a:p>
            <a:fld id="{1B1919FC-7714-4C57-B357-B093F38CD82A}" type="slidenum">
              <a:rPr lang="en-US" smtClean="0"/>
              <a:t>15</a:t>
            </a:fld>
            <a:endParaRPr lang="en-US"/>
          </a:p>
        </p:txBody>
      </p:sp>
    </p:spTree>
    <p:extLst>
      <p:ext uri="{BB962C8B-B14F-4D97-AF65-F5344CB8AC3E}">
        <p14:creationId xmlns:p14="http://schemas.microsoft.com/office/powerpoint/2010/main" val="3702914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F7A322-DE28-4ED0-BFA8-E4C522AC2777}" type="datetimeFigureOut">
              <a:rPr lang="en-US" smtClean="0"/>
              <a:t>11/24/2014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59C00-29B1-4E88-AFA2-5BE386B3508C}" type="slidenum">
              <a:rPr lang="en-US" smtClean="0"/>
              <a:t>‹#›</a:t>
            </a:fld>
            <a:endParaRPr lang="en-US"/>
          </a:p>
        </p:txBody>
      </p:sp>
    </p:spTree>
    <p:extLst>
      <p:ext uri="{BB962C8B-B14F-4D97-AF65-F5344CB8AC3E}">
        <p14:creationId xmlns:p14="http://schemas.microsoft.com/office/powerpoint/2010/main" val="688676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F7A322-DE28-4ED0-BFA8-E4C522AC2777}" type="datetimeFigureOut">
              <a:rPr lang="en-US" smtClean="0"/>
              <a:t>11/24/2014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59C00-29B1-4E88-AFA2-5BE386B3508C}" type="slidenum">
              <a:rPr lang="en-US" smtClean="0"/>
              <a:t>‹#›</a:t>
            </a:fld>
            <a:endParaRPr lang="en-US"/>
          </a:p>
        </p:txBody>
      </p:sp>
    </p:spTree>
    <p:extLst>
      <p:ext uri="{BB962C8B-B14F-4D97-AF65-F5344CB8AC3E}">
        <p14:creationId xmlns:p14="http://schemas.microsoft.com/office/powerpoint/2010/main" val="139529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F7A322-DE28-4ED0-BFA8-E4C522AC2777}" type="datetimeFigureOut">
              <a:rPr lang="en-US" smtClean="0"/>
              <a:t>11/24/2014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59C00-29B1-4E88-AFA2-5BE386B3508C}" type="slidenum">
              <a:rPr lang="en-US" smtClean="0"/>
              <a:t>‹#›</a:t>
            </a:fld>
            <a:endParaRPr lang="en-US"/>
          </a:p>
        </p:txBody>
      </p:sp>
    </p:spTree>
    <p:extLst>
      <p:ext uri="{BB962C8B-B14F-4D97-AF65-F5344CB8AC3E}">
        <p14:creationId xmlns:p14="http://schemas.microsoft.com/office/powerpoint/2010/main" val="206212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F7A322-DE28-4ED0-BFA8-E4C522AC2777}" type="datetimeFigureOut">
              <a:rPr lang="en-US" smtClean="0"/>
              <a:t>11/24/2014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59C00-29B1-4E88-AFA2-5BE386B3508C}" type="slidenum">
              <a:rPr lang="en-US" smtClean="0"/>
              <a:t>‹#›</a:t>
            </a:fld>
            <a:endParaRPr lang="en-US"/>
          </a:p>
        </p:txBody>
      </p:sp>
    </p:spTree>
    <p:extLst>
      <p:ext uri="{BB962C8B-B14F-4D97-AF65-F5344CB8AC3E}">
        <p14:creationId xmlns:p14="http://schemas.microsoft.com/office/powerpoint/2010/main" val="397704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F7A322-DE28-4ED0-BFA8-E4C522AC2777}" type="datetimeFigureOut">
              <a:rPr lang="en-US" smtClean="0"/>
              <a:t>11/24/2014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59C00-29B1-4E88-AFA2-5BE386B3508C}" type="slidenum">
              <a:rPr lang="en-US" smtClean="0"/>
              <a:t>‹#›</a:t>
            </a:fld>
            <a:endParaRPr lang="en-US"/>
          </a:p>
        </p:txBody>
      </p:sp>
    </p:spTree>
    <p:extLst>
      <p:ext uri="{BB962C8B-B14F-4D97-AF65-F5344CB8AC3E}">
        <p14:creationId xmlns:p14="http://schemas.microsoft.com/office/powerpoint/2010/main" val="107242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F7A322-DE28-4ED0-BFA8-E4C522AC2777}" type="datetimeFigureOut">
              <a:rPr lang="en-US" smtClean="0"/>
              <a:t>11/24/2014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659C00-29B1-4E88-AFA2-5BE386B3508C}" type="slidenum">
              <a:rPr lang="en-US" smtClean="0"/>
              <a:t>‹#›</a:t>
            </a:fld>
            <a:endParaRPr lang="en-US"/>
          </a:p>
        </p:txBody>
      </p:sp>
    </p:spTree>
    <p:extLst>
      <p:ext uri="{BB962C8B-B14F-4D97-AF65-F5344CB8AC3E}">
        <p14:creationId xmlns:p14="http://schemas.microsoft.com/office/powerpoint/2010/main" val="219527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F7A322-DE28-4ED0-BFA8-E4C522AC2777}" type="datetimeFigureOut">
              <a:rPr lang="en-US" smtClean="0"/>
              <a:t>11/24/2014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659C00-29B1-4E88-AFA2-5BE386B3508C}" type="slidenum">
              <a:rPr lang="en-US" smtClean="0"/>
              <a:t>‹#›</a:t>
            </a:fld>
            <a:endParaRPr lang="en-US"/>
          </a:p>
        </p:txBody>
      </p:sp>
    </p:spTree>
    <p:extLst>
      <p:ext uri="{BB962C8B-B14F-4D97-AF65-F5344CB8AC3E}">
        <p14:creationId xmlns:p14="http://schemas.microsoft.com/office/powerpoint/2010/main" val="274698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F7A322-DE28-4ED0-BFA8-E4C522AC2777}" type="datetimeFigureOut">
              <a:rPr lang="en-US" smtClean="0"/>
              <a:t>11/24/2014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659C00-29B1-4E88-AFA2-5BE386B3508C}" type="slidenum">
              <a:rPr lang="en-US" smtClean="0"/>
              <a:t>‹#›</a:t>
            </a:fld>
            <a:endParaRPr lang="en-US"/>
          </a:p>
        </p:txBody>
      </p:sp>
    </p:spTree>
    <p:extLst>
      <p:ext uri="{BB962C8B-B14F-4D97-AF65-F5344CB8AC3E}">
        <p14:creationId xmlns:p14="http://schemas.microsoft.com/office/powerpoint/2010/main" val="1375092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F7A322-DE28-4ED0-BFA8-E4C522AC2777}" type="datetimeFigureOut">
              <a:rPr lang="en-US" smtClean="0"/>
              <a:t>11/24/2014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659C00-29B1-4E88-AFA2-5BE386B3508C}" type="slidenum">
              <a:rPr lang="en-US" smtClean="0"/>
              <a:t>‹#›</a:t>
            </a:fld>
            <a:endParaRPr lang="en-US"/>
          </a:p>
        </p:txBody>
      </p:sp>
    </p:spTree>
    <p:extLst>
      <p:ext uri="{BB962C8B-B14F-4D97-AF65-F5344CB8AC3E}">
        <p14:creationId xmlns:p14="http://schemas.microsoft.com/office/powerpoint/2010/main" val="101278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F7A322-DE28-4ED0-BFA8-E4C522AC2777}" type="datetimeFigureOut">
              <a:rPr lang="en-US" smtClean="0"/>
              <a:t>11/24/2014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659C00-29B1-4E88-AFA2-5BE386B3508C}" type="slidenum">
              <a:rPr lang="en-US" smtClean="0"/>
              <a:t>‹#›</a:t>
            </a:fld>
            <a:endParaRPr lang="en-US"/>
          </a:p>
        </p:txBody>
      </p:sp>
    </p:spTree>
    <p:extLst>
      <p:ext uri="{BB962C8B-B14F-4D97-AF65-F5344CB8AC3E}">
        <p14:creationId xmlns:p14="http://schemas.microsoft.com/office/powerpoint/2010/main" val="3784510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F7A322-DE28-4ED0-BFA8-E4C522AC2777}" type="datetimeFigureOut">
              <a:rPr lang="en-US" smtClean="0"/>
              <a:t>11/24/2014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659C00-29B1-4E88-AFA2-5BE386B3508C}" type="slidenum">
              <a:rPr lang="en-US" smtClean="0"/>
              <a:t>‹#›</a:t>
            </a:fld>
            <a:endParaRPr lang="en-US"/>
          </a:p>
        </p:txBody>
      </p:sp>
    </p:spTree>
    <p:extLst>
      <p:ext uri="{BB962C8B-B14F-4D97-AF65-F5344CB8AC3E}">
        <p14:creationId xmlns:p14="http://schemas.microsoft.com/office/powerpoint/2010/main" val="4177475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F7A322-DE28-4ED0-BFA8-E4C522AC2777}" type="datetimeFigureOut">
              <a:rPr lang="en-US" smtClean="0"/>
              <a:t>11/24/2014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59C00-29B1-4E88-AFA2-5BE386B3508C}" type="slidenum">
              <a:rPr lang="en-US" smtClean="0"/>
              <a:t>‹#›</a:t>
            </a:fld>
            <a:endParaRPr lang="en-US"/>
          </a:p>
        </p:txBody>
      </p:sp>
    </p:spTree>
    <p:extLst>
      <p:ext uri="{BB962C8B-B14F-4D97-AF65-F5344CB8AC3E}">
        <p14:creationId xmlns:p14="http://schemas.microsoft.com/office/powerpoint/2010/main" val="838329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a:t>
            </a:r>
            <a:r>
              <a:rPr lang="en-US" smtClean="0"/>
              <a:t>World Connectivity </a:t>
            </a:r>
            <a:r>
              <a:rPr lang="en-US" dirty="0" smtClean="0"/>
              <a:t>among Indian Celebrities</a:t>
            </a:r>
            <a:endParaRPr lang="en-US" dirty="0"/>
          </a:p>
        </p:txBody>
      </p:sp>
      <p:sp>
        <p:nvSpPr>
          <p:cNvPr id="3" name="Text Placeholder 2"/>
          <p:cNvSpPr>
            <a:spLocks noGrp="1"/>
          </p:cNvSpPr>
          <p:nvPr>
            <p:ph type="body" idx="1"/>
          </p:nvPr>
        </p:nvSpPr>
        <p:spPr/>
        <p:txBody>
          <a:bodyPr>
            <a:normAutofit/>
          </a:bodyPr>
          <a:lstStyle/>
          <a:p>
            <a:r>
              <a:rPr lang="en-US" sz="2800" dirty="0" smtClean="0"/>
              <a:t>Made and Presented By : Harshit Bhatt</a:t>
            </a:r>
            <a:endParaRPr lang="en-US" sz="2800" dirty="0"/>
          </a:p>
        </p:txBody>
      </p:sp>
    </p:spTree>
    <p:extLst>
      <p:ext uri="{BB962C8B-B14F-4D97-AF65-F5344CB8AC3E}">
        <p14:creationId xmlns:p14="http://schemas.microsoft.com/office/powerpoint/2010/main" val="15911990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2309" y="1275412"/>
            <a:ext cx="5715000" cy="3810000"/>
          </a:xfrm>
        </p:spPr>
      </p:pic>
    </p:spTree>
    <p:extLst>
      <p:ext uri="{BB962C8B-B14F-4D97-AF65-F5344CB8AC3E}">
        <p14:creationId xmlns:p14="http://schemas.microsoft.com/office/powerpoint/2010/main" val="1721094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91" y="249382"/>
            <a:ext cx="10886209" cy="5927581"/>
          </a:xfrm>
        </p:spPr>
        <p:txBody>
          <a:bodyPr/>
          <a:lstStyle/>
          <a:p>
            <a:r>
              <a:rPr lang="en-US" dirty="0" smtClean="0"/>
              <a:t>Common Mention details :</a:t>
            </a:r>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0528" y="641324"/>
            <a:ext cx="9673936" cy="6097988"/>
          </a:xfrm>
          <a:prstGeom prst="rect">
            <a:avLst/>
          </a:prstGeom>
        </p:spPr>
      </p:pic>
    </p:spTree>
    <p:extLst>
      <p:ext uri="{BB962C8B-B14F-4D97-AF65-F5344CB8AC3E}">
        <p14:creationId xmlns:p14="http://schemas.microsoft.com/office/powerpoint/2010/main" val="4171632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81" y="259772"/>
            <a:ext cx="4668982" cy="31126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191" y="232064"/>
            <a:ext cx="5060373" cy="31680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4586" y="3372427"/>
            <a:ext cx="4982441" cy="3321627"/>
          </a:xfrm>
          <a:prstGeom prst="rect">
            <a:avLst/>
          </a:prstGeom>
        </p:spPr>
      </p:pic>
    </p:spTree>
    <p:extLst>
      <p:ext uri="{BB962C8B-B14F-4D97-AF65-F5344CB8AC3E}">
        <p14:creationId xmlns:p14="http://schemas.microsoft.com/office/powerpoint/2010/main" val="34001359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1638300"/>
            <a:ext cx="5715000" cy="3810000"/>
          </a:xfrm>
          <a:prstGeom prst="rect">
            <a:avLst/>
          </a:prstGeom>
        </p:spPr>
      </p:pic>
    </p:spTree>
    <p:extLst>
      <p:ext uri="{BB962C8B-B14F-4D97-AF65-F5344CB8AC3E}">
        <p14:creationId xmlns:p14="http://schemas.microsoft.com/office/powerpoint/2010/main" val="2096210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6418" y="197427"/>
            <a:ext cx="10917382" cy="5979536"/>
          </a:xfrm>
        </p:spPr>
        <p:txBody>
          <a:bodyPr/>
          <a:lstStyle/>
          <a:p>
            <a:r>
              <a:rPr lang="en-US" dirty="0" smtClean="0"/>
              <a:t>Hashtags Common details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6291" y="633844"/>
            <a:ext cx="9746673" cy="6091267"/>
          </a:xfrm>
          <a:prstGeom prst="rect">
            <a:avLst/>
          </a:prstGeom>
        </p:spPr>
      </p:pic>
    </p:spTree>
    <p:extLst>
      <p:ext uri="{BB962C8B-B14F-4D97-AF65-F5344CB8AC3E}">
        <p14:creationId xmlns:p14="http://schemas.microsoft.com/office/powerpoint/2010/main" val="1324834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45" y="214745"/>
            <a:ext cx="4618760" cy="30791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355" y="214746"/>
            <a:ext cx="5105400" cy="31334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0290" y="3293918"/>
            <a:ext cx="5055179" cy="3370119"/>
          </a:xfrm>
          <a:prstGeom prst="rect">
            <a:avLst/>
          </a:prstGeom>
        </p:spPr>
      </p:pic>
    </p:spTree>
    <p:extLst>
      <p:ext uri="{BB962C8B-B14F-4D97-AF65-F5344CB8AC3E}">
        <p14:creationId xmlns:p14="http://schemas.microsoft.com/office/powerpoint/2010/main" val="3337582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409700"/>
            <a:ext cx="5715000" cy="3810000"/>
          </a:xfrm>
          <a:prstGeom prst="rect">
            <a:avLst/>
          </a:prstGeom>
        </p:spPr>
      </p:pic>
    </p:spTree>
    <p:extLst>
      <p:ext uri="{BB962C8B-B14F-4D97-AF65-F5344CB8AC3E}">
        <p14:creationId xmlns:p14="http://schemas.microsoft.com/office/powerpoint/2010/main" val="1608591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85693"/>
          </a:xfrm>
        </p:spPr>
        <p:txBody>
          <a:bodyPr/>
          <a:lstStyle/>
          <a:p>
            <a:r>
              <a:rPr lang="en-US" dirty="0"/>
              <a:t>C</a:t>
            </a:r>
            <a:r>
              <a:rPr lang="en-US" dirty="0" smtClean="0"/>
              <a:t>onclusion</a:t>
            </a:r>
            <a:endParaRPr lang="en-US" dirty="0"/>
          </a:p>
        </p:txBody>
      </p:sp>
      <p:sp>
        <p:nvSpPr>
          <p:cNvPr id="3" name="Content Placeholder 2"/>
          <p:cNvSpPr>
            <a:spLocks noGrp="1"/>
          </p:cNvSpPr>
          <p:nvPr>
            <p:ph idx="1"/>
          </p:nvPr>
        </p:nvSpPr>
        <p:spPr>
          <a:xfrm>
            <a:off x="838200" y="1475509"/>
            <a:ext cx="10515600" cy="5112327"/>
          </a:xfrm>
        </p:spPr>
        <p:txBody>
          <a:bodyPr>
            <a:normAutofit/>
          </a:bodyPr>
          <a:lstStyle/>
          <a:p>
            <a:r>
              <a:rPr lang="en-US" dirty="0" smtClean="0"/>
              <a:t>After studying all three networks, Indian Prime Minister @</a:t>
            </a:r>
            <a:r>
              <a:rPr lang="en-US" dirty="0" err="1" smtClean="0"/>
              <a:t>narendramodi</a:t>
            </a:r>
            <a:r>
              <a:rPr lang="en-US" dirty="0" smtClean="0"/>
              <a:t>, Movie Star @</a:t>
            </a:r>
            <a:r>
              <a:rPr lang="en-US" dirty="0" err="1" smtClean="0"/>
              <a:t>iamsrk</a:t>
            </a:r>
            <a:r>
              <a:rPr lang="en-US" dirty="0" smtClean="0"/>
              <a:t> came out as the most popular Indian celebrities in term of their involvement with users and other celebrities.</a:t>
            </a:r>
          </a:p>
          <a:p>
            <a:r>
              <a:rPr lang="en-US" dirty="0" smtClean="0"/>
              <a:t>There were three major communities that were formed in all three networks constituting of movie stars, politicians and @</a:t>
            </a:r>
            <a:r>
              <a:rPr lang="en-US" dirty="0" err="1" smtClean="0"/>
              <a:t>IndSuperLeague</a:t>
            </a:r>
            <a:r>
              <a:rPr lang="en-US" dirty="0" smtClean="0"/>
              <a:t> event which constitutes most of the sport stars.</a:t>
            </a:r>
          </a:p>
          <a:p>
            <a:r>
              <a:rPr lang="en-US" dirty="0" smtClean="0"/>
              <a:t>This explains that the tweeting community is also divided into certain groups.</a:t>
            </a:r>
          </a:p>
          <a:p>
            <a:r>
              <a:rPr lang="en-US" dirty="0" smtClean="0"/>
              <a:t>There were also some exceptions as there was mix of celebrities from different fields in some clusters.</a:t>
            </a:r>
          </a:p>
        </p:txBody>
      </p:sp>
    </p:spTree>
    <p:extLst>
      <p:ext uri="{BB962C8B-B14F-4D97-AF65-F5344CB8AC3E}">
        <p14:creationId xmlns:p14="http://schemas.microsoft.com/office/powerpoint/2010/main" val="4046013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to improve</a:t>
            </a:r>
            <a:endParaRPr lang="en-US" dirty="0"/>
          </a:p>
        </p:txBody>
      </p:sp>
      <p:sp>
        <p:nvSpPr>
          <p:cNvPr id="3" name="Content Placeholder 2"/>
          <p:cNvSpPr>
            <a:spLocks noGrp="1"/>
          </p:cNvSpPr>
          <p:nvPr>
            <p:ph idx="1"/>
          </p:nvPr>
        </p:nvSpPr>
        <p:spPr>
          <a:xfrm>
            <a:off x="838200" y="1987550"/>
            <a:ext cx="10515600" cy="4351338"/>
          </a:xfrm>
        </p:spPr>
        <p:txBody>
          <a:bodyPr/>
          <a:lstStyle/>
          <a:p>
            <a:r>
              <a:rPr lang="en-US" dirty="0" smtClean="0"/>
              <a:t>I would like to extend this study with inclusion of sentiment analysis for tweets which would explain what users are tweeting about the celebrities.</a:t>
            </a:r>
          </a:p>
          <a:p>
            <a:pPr marL="0" indent="0">
              <a:buNone/>
            </a:pPr>
            <a:endParaRPr lang="en-US" dirty="0" smtClean="0"/>
          </a:p>
          <a:p>
            <a:r>
              <a:rPr lang="en-US" dirty="0" smtClean="0"/>
              <a:t>I could have also constructed two bipartite networks one between celebrities – users and other between celebrities – hashtags which would have gave me more information on this network as it would have deduced who are the dedicated users for celebrities, and would have also explained that celebrities are connected with which hashtags the most.</a:t>
            </a:r>
            <a:endParaRPr lang="en-US" dirty="0"/>
          </a:p>
        </p:txBody>
      </p:sp>
    </p:spTree>
    <p:extLst>
      <p:ext uri="{BB962C8B-B14F-4D97-AF65-F5344CB8AC3E}">
        <p14:creationId xmlns:p14="http://schemas.microsoft.com/office/powerpoint/2010/main" val="856660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a:t>Movies and Actors : Mapping the Internet Movie Database - Bruce W. Herr, Katy </a:t>
            </a:r>
            <a:r>
              <a:rPr lang="en-US" dirty="0" err="1"/>
              <a:t>Borner</a:t>
            </a:r>
            <a:r>
              <a:rPr lang="en-US" dirty="0"/>
              <a:t>, </a:t>
            </a:r>
            <a:r>
              <a:rPr lang="en-US" dirty="0" err="1"/>
              <a:t>Weimao</a:t>
            </a:r>
            <a:r>
              <a:rPr lang="en-US" dirty="0"/>
              <a:t> </a:t>
            </a:r>
            <a:r>
              <a:rPr lang="en-US" dirty="0" err="1"/>
              <a:t>Ke</a:t>
            </a:r>
            <a:r>
              <a:rPr lang="en-US" dirty="0"/>
              <a:t>, Elisha Hardy. </a:t>
            </a:r>
            <a:r>
              <a:rPr lang="en-US" dirty="0" smtClean="0"/>
              <a:t>2007</a:t>
            </a:r>
          </a:p>
          <a:p>
            <a:endParaRPr lang="en-US" dirty="0"/>
          </a:p>
          <a:p>
            <a:r>
              <a:rPr lang="en-US" dirty="0"/>
              <a:t>Measurement and Analysis of Online Social Networks - Alan </a:t>
            </a:r>
            <a:r>
              <a:rPr lang="en-US" dirty="0" err="1"/>
              <a:t>Mislove</a:t>
            </a:r>
            <a:r>
              <a:rPr lang="en-US" dirty="0"/>
              <a:t>, Peter </a:t>
            </a:r>
            <a:r>
              <a:rPr lang="en-US" dirty="0" err="1"/>
              <a:t>Druschel</a:t>
            </a:r>
            <a:r>
              <a:rPr lang="en-US" dirty="0"/>
              <a:t>, </a:t>
            </a:r>
            <a:r>
              <a:rPr lang="en-US" dirty="0" err="1"/>
              <a:t>Massimiliano</a:t>
            </a:r>
            <a:r>
              <a:rPr lang="en-US" dirty="0"/>
              <a:t> </a:t>
            </a:r>
            <a:r>
              <a:rPr lang="en-US" dirty="0" err="1"/>
              <a:t>Marcon</a:t>
            </a:r>
            <a:r>
              <a:rPr lang="en-US" dirty="0"/>
              <a:t>, Krishna P. </a:t>
            </a:r>
            <a:r>
              <a:rPr lang="en-US" dirty="0" err="1"/>
              <a:t>Gummadi</a:t>
            </a:r>
            <a:r>
              <a:rPr lang="en-US" dirty="0"/>
              <a:t>, Bobby </a:t>
            </a:r>
            <a:r>
              <a:rPr lang="en-US" dirty="0" err="1"/>
              <a:t>Bhattacharjee</a:t>
            </a:r>
            <a:r>
              <a:rPr lang="en-US" dirty="0"/>
              <a:t>. </a:t>
            </a:r>
            <a:r>
              <a:rPr lang="en-US" dirty="0" smtClean="0"/>
              <a:t>2007</a:t>
            </a:r>
          </a:p>
          <a:p>
            <a:endParaRPr lang="en-US" dirty="0"/>
          </a:p>
          <a:p>
            <a:r>
              <a:rPr lang="en-US" dirty="0" err="1"/>
              <a:t>Fafadia</a:t>
            </a:r>
            <a:r>
              <a:rPr lang="en-US" dirty="0"/>
              <a:t> Tech Blog. 2014</a:t>
            </a:r>
          </a:p>
        </p:txBody>
      </p:sp>
    </p:spTree>
    <p:extLst>
      <p:ext uri="{BB962C8B-B14F-4D97-AF65-F5344CB8AC3E}">
        <p14:creationId xmlns:p14="http://schemas.microsoft.com/office/powerpoint/2010/main" val="80696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3348"/>
          </a:xfrm>
        </p:spPr>
        <p:txBody>
          <a:bodyPr/>
          <a:lstStyle/>
          <a:p>
            <a:r>
              <a:rPr lang="en-US" dirty="0" smtClean="0"/>
              <a:t>Technologies Used</a:t>
            </a:r>
            <a:endParaRPr lang="en-US" dirty="0"/>
          </a:p>
        </p:txBody>
      </p:sp>
      <p:sp>
        <p:nvSpPr>
          <p:cNvPr id="3" name="Content Placeholder 2"/>
          <p:cNvSpPr>
            <a:spLocks noGrp="1"/>
          </p:cNvSpPr>
          <p:nvPr>
            <p:ph idx="1"/>
          </p:nvPr>
        </p:nvSpPr>
        <p:spPr>
          <a:xfrm>
            <a:off x="838200" y="1517073"/>
            <a:ext cx="10515600" cy="4946072"/>
          </a:xfrm>
        </p:spPr>
        <p:txBody>
          <a:bodyPr>
            <a:noAutofit/>
          </a:bodyPr>
          <a:lstStyle/>
          <a:p>
            <a:pPr>
              <a:buFont typeface="Wingdings" panose="05000000000000000000" pitchFamily="2" charset="2"/>
              <a:buChar char="Ø"/>
            </a:pPr>
            <a:r>
              <a:rPr lang="en-US" sz="3000" dirty="0" smtClean="0"/>
              <a:t> MySQL Database</a:t>
            </a:r>
          </a:p>
          <a:p>
            <a:pPr>
              <a:buFont typeface="Wingdings" panose="05000000000000000000" pitchFamily="2" charset="2"/>
              <a:buChar char="Ø"/>
            </a:pPr>
            <a:endParaRPr lang="en-US" sz="3000" dirty="0" smtClean="0"/>
          </a:p>
          <a:p>
            <a:pPr>
              <a:buFont typeface="Wingdings" panose="05000000000000000000" pitchFamily="2" charset="2"/>
              <a:buChar char="Ø"/>
            </a:pPr>
            <a:r>
              <a:rPr lang="en-US" sz="3000" dirty="0" smtClean="0"/>
              <a:t> Twitter API</a:t>
            </a:r>
          </a:p>
          <a:p>
            <a:pPr>
              <a:buFont typeface="Wingdings" panose="05000000000000000000" pitchFamily="2" charset="2"/>
              <a:buChar char="Ø"/>
            </a:pPr>
            <a:endParaRPr lang="en-US" sz="3000" dirty="0" smtClean="0"/>
          </a:p>
          <a:p>
            <a:pPr>
              <a:buFont typeface="Wingdings" panose="05000000000000000000" pitchFamily="2" charset="2"/>
              <a:buChar char="Ø"/>
            </a:pPr>
            <a:r>
              <a:rPr lang="en-US" sz="3000" dirty="0" smtClean="0"/>
              <a:t> </a:t>
            </a:r>
            <a:r>
              <a:rPr lang="en-US" sz="3000" dirty="0" err="1" smtClean="0"/>
              <a:t>Gephi</a:t>
            </a:r>
            <a:endParaRPr lang="en-US" sz="3000" dirty="0" smtClean="0"/>
          </a:p>
          <a:p>
            <a:pPr>
              <a:buFont typeface="Wingdings" panose="05000000000000000000" pitchFamily="2" charset="2"/>
              <a:buChar char="Ø"/>
            </a:pPr>
            <a:endParaRPr lang="en-US" sz="3000" dirty="0"/>
          </a:p>
          <a:p>
            <a:pPr>
              <a:buFont typeface="Wingdings" panose="05000000000000000000" pitchFamily="2" charset="2"/>
              <a:buChar char="Ø"/>
            </a:pPr>
            <a:r>
              <a:rPr lang="en-US" sz="3000" dirty="0" err="1" smtClean="0"/>
              <a:t>igraph</a:t>
            </a:r>
            <a:endParaRPr lang="en-US" sz="3000" dirty="0" smtClean="0"/>
          </a:p>
          <a:p>
            <a:pPr>
              <a:buFont typeface="Wingdings" panose="05000000000000000000" pitchFamily="2" charset="2"/>
              <a:buChar char="Ø"/>
            </a:pPr>
            <a:endParaRPr lang="en-US" sz="3000" dirty="0" smtClean="0"/>
          </a:p>
          <a:p>
            <a:pPr>
              <a:buFont typeface="Wingdings" panose="05000000000000000000" pitchFamily="2" charset="2"/>
              <a:buChar char="Ø"/>
            </a:pPr>
            <a:r>
              <a:rPr lang="en-US" sz="3000" dirty="0" smtClean="0"/>
              <a:t> Python Language</a:t>
            </a:r>
            <a:endParaRPr lang="en-US" sz="3000" dirty="0"/>
          </a:p>
        </p:txBody>
      </p:sp>
    </p:spTree>
    <p:extLst>
      <p:ext uri="{BB962C8B-B14F-4D97-AF65-F5344CB8AC3E}">
        <p14:creationId xmlns:p14="http://schemas.microsoft.com/office/powerpoint/2010/main" val="39271068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9439"/>
          </a:xfrm>
        </p:spPr>
        <p:txBody>
          <a:bodyPr/>
          <a:lstStyle/>
          <a:p>
            <a:r>
              <a:rPr lang="en-US" dirty="0" smtClean="0"/>
              <a:t>What are we Achieving ?</a:t>
            </a:r>
            <a:endParaRPr lang="en-US" dirty="0"/>
          </a:p>
        </p:txBody>
      </p:sp>
      <p:sp>
        <p:nvSpPr>
          <p:cNvPr id="3" name="Content Placeholder 2"/>
          <p:cNvSpPr>
            <a:spLocks noGrp="1"/>
          </p:cNvSpPr>
          <p:nvPr>
            <p:ph idx="1"/>
          </p:nvPr>
        </p:nvSpPr>
        <p:spPr>
          <a:xfrm>
            <a:off x="838200" y="1350818"/>
            <a:ext cx="10515600" cy="5185063"/>
          </a:xfrm>
        </p:spPr>
        <p:txBody>
          <a:bodyPr/>
          <a:lstStyle/>
          <a:p>
            <a:pPr>
              <a:buFont typeface="Wingdings" panose="05000000000000000000" pitchFamily="2" charset="2"/>
              <a:buChar char="Ø"/>
            </a:pPr>
            <a:r>
              <a:rPr lang="en-US" dirty="0" smtClean="0"/>
              <a:t> Collecting tweets, retweets mentioning Indian Celebrities.</a:t>
            </a:r>
          </a:p>
          <a:p>
            <a:pPr marL="0" indent="0">
              <a:buNone/>
            </a:pPr>
            <a:endParaRPr lang="en-US" dirty="0" smtClean="0"/>
          </a:p>
          <a:p>
            <a:pPr>
              <a:buFont typeface="Wingdings" panose="05000000000000000000" pitchFamily="2" charset="2"/>
              <a:buChar char="v"/>
            </a:pPr>
            <a:r>
              <a:rPr lang="en-US" dirty="0"/>
              <a:t> </a:t>
            </a:r>
            <a:r>
              <a:rPr lang="en-US" dirty="0" smtClean="0"/>
              <a:t>Movie Stars</a:t>
            </a:r>
          </a:p>
          <a:p>
            <a:pPr>
              <a:buFont typeface="Wingdings" panose="05000000000000000000" pitchFamily="2" charset="2"/>
              <a:buChar char="v"/>
            </a:pPr>
            <a:r>
              <a:rPr lang="en-US" dirty="0" smtClean="0"/>
              <a:t> Sport Stars</a:t>
            </a:r>
          </a:p>
          <a:p>
            <a:pPr>
              <a:buFont typeface="Wingdings" panose="05000000000000000000" pitchFamily="2" charset="2"/>
              <a:buChar char="v"/>
            </a:pPr>
            <a:r>
              <a:rPr lang="en-US" dirty="0" smtClean="0"/>
              <a:t> Politicians</a:t>
            </a: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r>
              <a:rPr lang="en-US" dirty="0"/>
              <a:t> </a:t>
            </a:r>
            <a:r>
              <a:rPr lang="en-US" dirty="0" smtClean="0"/>
              <a:t>Collecting “hashtags” and “user mentions” entities of tweet data with information on tweets and user information.</a:t>
            </a:r>
          </a:p>
          <a:p>
            <a:pPr>
              <a:buFont typeface="Wingdings" panose="05000000000000000000" pitchFamily="2" charset="2"/>
              <a:buChar char="Ø"/>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522" y="4939264"/>
            <a:ext cx="2250051" cy="1687539"/>
          </a:xfrm>
          <a:prstGeom prst="rect">
            <a:avLst/>
          </a:prstGeom>
        </p:spPr>
      </p:pic>
    </p:spTree>
    <p:extLst>
      <p:ext uri="{BB962C8B-B14F-4D97-AF65-F5344CB8AC3E}">
        <p14:creationId xmlns:p14="http://schemas.microsoft.com/office/powerpoint/2010/main" val="456467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1109" y="529936"/>
            <a:ext cx="11055926" cy="6192982"/>
          </a:xfrm>
        </p:spPr>
        <p:txBody>
          <a:bodyPr>
            <a:normAutofit fontScale="92500" lnSpcReduction="20000"/>
          </a:bodyPr>
          <a:lstStyle/>
          <a:p>
            <a:pPr>
              <a:buFont typeface="Wingdings" panose="05000000000000000000" pitchFamily="2" charset="2"/>
              <a:buChar char="Ø"/>
            </a:pPr>
            <a:r>
              <a:rPr lang="en-US" dirty="0" smtClean="0"/>
              <a:t> Chose four of these famous </a:t>
            </a:r>
            <a:r>
              <a:rPr lang="en-US" dirty="0"/>
              <a:t>I</a:t>
            </a:r>
            <a:r>
              <a:rPr lang="en-US" dirty="0" smtClean="0"/>
              <a:t>ndian Celebrities @</a:t>
            </a:r>
            <a:r>
              <a:rPr lang="en-US" dirty="0" err="1" smtClean="0"/>
              <a:t>SrBachchan</a:t>
            </a:r>
            <a:r>
              <a:rPr lang="en-US" dirty="0" smtClean="0"/>
              <a:t>, @</a:t>
            </a:r>
            <a:r>
              <a:rPr lang="en-US" dirty="0" err="1" smtClean="0"/>
              <a:t>iamsrk</a:t>
            </a:r>
            <a:r>
              <a:rPr lang="en-US" dirty="0" smtClean="0"/>
              <a:t>, @</a:t>
            </a:r>
            <a:r>
              <a:rPr lang="en-US" dirty="0" err="1" smtClean="0"/>
              <a:t>msdhoni</a:t>
            </a:r>
            <a:r>
              <a:rPr lang="en-US" dirty="0" smtClean="0"/>
              <a:t>, @</a:t>
            </a:r>
            <a:r>
              <a:rPr lang="en-US" dirty="0" err="1" smtClean="0"/>
              <a:t>pmoindia</a:t>
            </a:r>
            <a:r>
              <a:rPr lang="en-US" dirty="0" smtClean="0"/>
              <a:t> initially.</a:t>
            </a:r>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r>
              <a:rPr lang="en-US" dirty="0" smtClean="0"/>
              <a:t>Collected there ‘friends’ and ‘friends of friends’ in the DB of whom mentions </a:t>
            </a:r>
            <a:r>
              <a:rPr lang="en-US" dirty="0"/>
              <a:t>were the tweets </a:t>
            </a:r>
            <a:r>
              <a:rPr lang="en-US" dirty="0" smtClean="0"/>
              <a:t>collected. (467 distinct celebrities)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108" y="1341972"/>
            <a:ext cx="5039591" cy="212858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928" y="1341972"/>
            <a:ext cx="5133108" cy="212858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07" y="3626427"/>
            <a:ext cx="5038309" cy="225482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3928" y="3601171"/>
            <a:ext cx="5133107" cy="2280084"/>
          </a:xfrm>
          <a:prstGeom prst="rect">
            <a:avLst/>
          </a:prstGeom>
        </p:spPr>
      </p:pic>
    </p:spTree>
    <p:extLst>
      <p:ext uri="{BB962C8B-B14F-4D97-AF65-F5344CB8AC3E}">
        <p14:creationId xmlns:p14="http://schemas.microsoft.com/office/powerpoint/2010/main" val="3996170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119" y="422296"/>
            <a:ext cx="11450782" cy="5947331"/>
          </a:xfrm>
        </p:spPr>
        <p:txBody>
          <a:bodyPr>
            <a:normAutofit/>
          </a:bodyPr>
          <a:lstStyle/>
          <a:p>
            <a:pPr marL="0" indent="0">
              <a:buNone/>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r>
              <a:rPr lang="en-US" dirty="0" smtClean="0"/>
              <a:t> Only collected the verified accounts users for sake of data limitation.</a:t>
            </a:r>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marL="0" indent="0">
              <a:buNone/>
            </a:pPr>
            <a:endParaRPr lang="en-US" dirty="0" smtClean="0"/>
          </a:p>
          <a:p>
            <a:pPr marL="0" indent="0">
              <a:buNone/>
            </a:pP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121" y="2668999"/>
            <a:ext cx="4801270" cy="2372056"/>
          </a:xfrm>
          <a:prstGeom prst="rect">
            <a:avLst/>
          </a:prstGeom>
        </p:spPr>
      </p:pic>
    </p:spTree>
    <p:extLst>
      <p:ext uri="{BB962C8B-B14F-4D97-AF65-F5344CB8AC3E}">
        <p14:creationId xmlns:p14="http://schemas.microsoft.com/office/powerpoint/2010/main" val="27384675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118" y="290944"/>
            <a:ext cx="11471564" cy="6244937"/>
          </a:xfrm>
        </p:spPr>
        <p:txBody>
          <a:bodyPr/>
          <a:lstStyle/>
          <a:p>
            <a:pPr marL="0" indent="0">
              <a:buNone/>
            </a:pPr>
            <a:endParaRPr lang="en-US" dirty="0" smtClean="0"/>
          </a:p>
          <a:p>
            <a:pPr>
              <a:buFont typeface="Wingdings" panose="05000000000000000000" pitchFamily="2" charset="2"/>
              <a:buChar char="Ø"/>
            </a:pPr>
            <a:r>
              <a:rPr lang="en-US" dirty="0" smtClean="0"/>
              <a:t> A prototype collection of what I wish to achieve.</a:t>
            </a:r>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marL="0" indent="0">
              <a:buNone/>
            </a:pPr>
            <a:r>
              <a:rPr lang="en-US" dirty="0"/>
              <a:t> </a:t>
            </a:r>
            <a:endParaRPr lang="en-US" dirty="0" smtClean="0"/>
          </a:p>
          <a:p>
            <a:pPr marL="0" indent="0">
              <a:buNone/>
            </a:pPr>
            <a:r>
              <a:rPr lang="en-US" dirty="0" smtClean="0"/>
              <a:t> </a:t>
            </a:r>
          </a:p>
          <a:p>
            <a:pPr>
              <a:buFont typeface="Wingdings" panose="05000000000000000000" pitchFamily="2" charset="2"/>
              <a:buChar char="Ø"/>
            </a:pPr>
            <a:r>
              <a:rPr lang="en-US" dirty="0" smtClean="0"/>
              <a:t> Three networks were drawn concerning Celebrities relationship in terms of common users, common mentions and common hashtags.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096" y="1828801"/>
            <a:ext cx="7881504" cy="2679711"/>
          </a:xfrm>
          <a:prstGeom prst="rect">
            <a:avLst/>
          </a:prstGeom>
        </p:spPr>
      </p:pic>
    </p:spTree>
    <p:extLst>
      <p:ext uri="{BB962C8B-B14F-4D97-AF65-F5344CB8AC3E}">
        <p14:creationId xmlns:p14="http://schemas.microsoft.com/office/powerpoint/2010/main" val="1478705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308"/>
            <a:ext cx="10515600" cy="902566"/>
          </a:xfrm>
        </p:spPr>
        <p:txBody>
          <a:bodyPr/>
          <a:lstStyle/>
          <a:p>
            <a:r>
              <a:rPr lang="en-US" dirty="0" smtClean="0"/>
              <a:t>Facts for the Network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059874"/>
                <a:ext cx="10515600" cy="5496790"/>
              </a:xfrm>
            </p:spPr>
            <p:txBody>
              <a:bodyPr/>
              <a:lstStyle/>
              <a:p>
                <a:r>
                  <a:rPr lang="en-US" dirty="0" smtClean="0"/>
                  <a:t>Total Tweets Collected = 361,296</a:t>
                </a:r>
              </a:p>
              <a:p>
                <a:r>
                  <a:rPr lang="en-US" dirty="0" smtClean="0"/>
                  <a:t>Total Celebrities = 467</a:t>
                </a:r>
              </a:p>
              <a:p>
                <a:r>
                  <a:rPr lang="en-US" dirty="0" smtClean="0"/>
                  <a:t>Node Size </a:t>
                </a:r>
                <a14:m>
                  <m:oMath xmlns:m="http://schemas.openxmlformats.org/officeDocument/2006/math">
                    <m:r>
                      <a:rPr lang="en-US" sz="3200" b="1" i="1" smtClean="0">
                        <a:latin typeface="Cambria Math" panose="02040503050406030204" pitchFamily="18" charset="0"/>
                        <a:ea typeface="Cambria Math" panose="02040503050406030204" pitchFamily="18" charset="0"/>
                      </a:rPr>
                      <m:t>∝</m:t>
                    </m:r>
                  </m:oMath>
                </a14:m>
                <a:r>
                  <a:rPr lang="en-US" dirty="0" smtClean="0"/>
                  <a:t> Betweenness Centrality of the Node(Celebrities)</a:t>
                </a:r>
              </a:p>
              <a:p>
                <a:r>
                  <a:rPr lang="en-US" dirty="0" smtClean="0"/>
                  <a:t>Edge = Common entity between the Nodes</a:t>
                </a:r>
              </a:p>
              <a:p>
                <a:r>
                  <a:rPr lang="en-US" dirty="0" smtClean="0"/>
                  <a:t>Edge Strength </a:t>
                </a:r>
                <a14:m>
                  <m:oMath xmlns:m="http://schemas.openxmlformats.org/officeDocument/2006/math">
                    <m:r>
                      <a:rPr lang="en-US" sz="3200" b="1" i="1">
                        <a:latin typeface="Cambria Math" panose="02040503050406030204" pitchFamily="18" charset="0"/>
                        <a:ea typeface="Cambria Math" panose="02040503050406030204" pitchFamily="18" charset="0"/>
                      </a:rPr>
                      <m:t>∝</m:t>
                    </m:r>
                  </m:oMath>
                </a14:m>
                <a:r>
                  <a:rPr lang="en-US" dirty="0" smtClean="0"/>
                  <a:t> Strength of Common entity between the Nodes</a:t>
                </a:r>
              </a:p>
              <a:p>
                <a:pPr lvl="5"/>
                <a:endParaRPr lang="en-US" dirty="0" smtClean="0"/>
              </a:p>
              <a:p>
                <a:pPr lvl="5"/>
                <a:endParaRPr lang="en-US" dirty="0" smtClean="0"/>
              </a:p>
              <a:p>
                <a:pPr marL="2286000" lvl="5" indent="0">
                  <a:buNone/>
                </a:pPr>
                <a:endParaRPr lang="en-US" dirty="0"/>
              </a:p>
              <a:p>
                <a:pPr marL="2286000" lvl="5" indent="0">
                  <a:buNone/>
                </a:pPr>
                <a:endParaRPr lang="en-US" dirty="0" smtClean="0"/>
              </a:p>
              <a:p>
                <a:pPr marL="2286000" lvl="5" indent="0">
                  <a:buNone/>
                </a:pPr>
                <a:endParaRPr lang="en-US" dirty="0"/>
              </a:p>
              <a:p>
                <a:pPr marL="2286000" lvl="5" indent="0">
                  <a:buNone/>
                </a:pPr>
                <a:r>
                  <a:rPr lang="en-US" dirty="0" smtClean="0"/>
                  <a:t>      </a:t>
                </a:r>
              </a:p>
              <a:p>
                <a:pPr marL="2286000" lvl="5" indent="0">
                  <a:buNone/>
                </a:pPr>
                <a:r>
                  <a:rPr lang="en-US" sz="4000" dirty="0"/>
                  <a:t> </a:t>
                </a:r>
                <a:r>
                  <a:rPr lang="en-US" sz="4000" dirty="0" smtClean="0"/>
                  <a:t>   =&gt;  </a:t>
                </a:r>
                <a:r>
                  <a:rPr lang="en-US" sz="2800" dirty="0" smtClean="0"/>
                  <a:t>Which had been mentioned on or tweeted by 	          the celebrities in the list</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059874"/>
                <a:ext cx="10515600" cy="5496790"/>
              </a:xfrm>
              <a:blipFill rotWithShape="0">
                <a:blip r:embed="rId2"/>
                <a:stretch>
                  <a:fillRect l="-1043" t="-1885" b="-2661"/>
                </a:stretch>
              </a:blipFill>
            </p:spPr>
            <p:txBody>
              <a:bodyPr/>
              <a:lstStyle/>
              <a:p>
                <a:r>
                  <a:rPr lang="en-US">
                    <a:noFill/>
                  </a:rPr>
                  <a:t> </a:t>
                </a:r>
              </a:p>
            </p:txBody>
          </p:sp>
        </mc:Fallback>
      </mc:AlternateContent>
      <p:sp>
        <p:nvSpPr>
          <p:cNvPr id="4" name="Oval 3"/>
          <p:cNvSpPr/>
          <p:nvPr/>
        </p:nvSpPr>
        <p:spPr>
          <a:xfrm>
            <a:off x="1174173" y="5247409"/>
            <a:ext cx="2192482" cy="13092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Tweets Collected</a:t>
            </a:r>
            <a:endParaRPr lang="en-US"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655" y="3694938"/>
            <a:ext cx="5097936" cy="1629434"/>
          </a:xfrm>
          <a:prstGeom prst="rect">
            <a:avLst/>
          </a:prstGeom>
        </p:spPr>
      </p:pic>
    </p:spTree>
    <p:extLst>
      <p:ext uri="{BB962C8B-B14F-4D97-AF65-F5344CB8AC3E}">
        <p14:creationId xmlns:p14="http://schemas.microsoft.com/office/powerpoint/2010/main" val="1220738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236" y="498764"/>
            <a:ext cx="10709564" cy="5678199"/>
          </a:xfrm>
        </p:spPr>
        <p:txBody>
          <a:bodyPr/>
          <a:lstStyle/>
          <a:p>
            <a:r>
              <a:rPr lang="en-US" dirty="0" smtClean="0"/>
              <a:t>Common Users details : </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213" y="924790"/>
            <a:ext cx="9861287" cy="5848323"/>
          </a:xfrm>
          <a:prstGeom prst="rect">
            <a:avLst/>
          </a:prstGeom>
        </p:spPr>
      </p:pic>
    </p:spTree>
    <p:extLst>
      <p:ext uri="{BB962C8B-B14F-4D97-AF65-F5344CB8AC3E}">
        <p14:creationId xmlns:p14="http://schemas.microsoft.com/office/powerpoint/2010/main" val="30709189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97" y="322116"/>
            <a:ext cx="4483682" cy="298912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865" y="318344"/>
            <a:ext cx="4471554" cy="299289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0089" y="3311237"/>
            <a:ext cx="5103667" cy="3402445"/>
          </a:xfrm>
          <a:prstGeom prst="rect">
            <a:avLst/>
          </a:prstGeom>
        </p:spPr>
      </p:pic>
    </p:spTree>
    <p:extLst>
      <p:ext uri="{BB962C8B-B14F-4D97-AF65-F5344CB8AC3E}">
        <p14:creationId xmlns:p14="http://schemas.microsoft.com/office/powerpoint/2010/main" val="42041006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658</Words>
  <Application>Microsoft Office PowerPoint</Application>
  <PresentationFormat>Widescreen</PresentationFormat>
  <Paragraphs>113</Paragraphs>
  <Slides>19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Wingdings</vt:lpstr>
      <vt:lpstr>Office Theme</vt:lpstr>
      <vt:lpstr>Social World Connectivity among Indian Celebrities</vt:lpstr>
      <vt:lpstr>Technologies Used</vt:lpstr>
      <vt:lpstr>What are we Achieving ?</vt:lpstr>
      <vt:lpstr>PowerPoint Presentation</vt:lpstr>
      <vt:lpstr>PowerPoint Presentation</vt:lpstr>
      <vt:lpstr>PowerPoint Presentation</vt:lpstr>
      <vt:lpstr>Facts for the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Areas to improve</vt:lpstr>
      <vt:lpstr>Related 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Project</dc:title>
  <dc:creator>Harshit Bhatt</dc:creator>
  <cp:lastModifiedBy>Harshit Bhatt</cp:lastModifiedBy>
  <cp:revision>128</cp:revision>
  <dcterms:created xsi:type="dcterms:W3CDTF">2014-10-20T21:22:49Z</dcterms:created>
  <dcterms:modified xsi:type="dcterms:W3CDTF">2014-11-24T23:37:31Z</dcterms:modified>
</cp:coreProperties>
</file>